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9" r:id="rId1"/>
  </p:sldMasterIdLst>
  <p:notesMasterIdLst>
    <p:notesMasterId r:id="rId16"/>
  </p:notesMasterIdLst>
  <p:sldIdLst>
    <p:sldId id="256" r:id="rId2"/>
    <p:sldId id="264" r:id="rId3"/>
    <p:sldId id="266" r:id="rId4"/>
    <p:sldId id="272" r:id="rId5"/>
    <p:sldId id="293" r:id="rId6"/>
    <p:sldId id="268" r:id="rId7"/>
    <p:sldId id="269" r:id="rId8"/>
    <p:sldId id="286" r:id="rId9"/>
    <p:sldId id="288" r:id="rId10"/>
    <p:sldId id="291" r:id="rId11"/>
    <p:sldId id="290" r:id="rId12"/>
    <p:sldId id="276" r:id="rId13"/>
    <p:sldId id="292" r:id="rId14"/>
    <p:sldId id="294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6E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601" autoAdjust="0"/>
    <p:restoredTop sz="90929"/>
  </p:normalViewPr>
  <p:slideViewPr>
    <p:cSldViewPr>
      <p:cViewPr>
        <p:scale>
          <a:sx n="51" d="100"/>
          <a:sy n="51" d="100"/>
        </p:scale>
        <p:origin x="-276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endParaRPr lang="en-US"/>
          </a:p>
        </p:txBody>
      </p:sp>
      <p:sp>
        <p:nvSpPr>
          <p:cNvPr id="6758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5EB731BF-B9E4-4B4D-830D-EB8FC4DB4E8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D0CEB-BF5A-41C4-9F59-4B0A80B8FFA7}" type="slidenum">
              <a:rPr lang="en-US"/>
              <a:pPr/>
              <a:t>1</a:t>
            </a:fld>
            <a:endParaRPr lang="en-US"/>
          </a:p>
        </p:txBody>
      </p:sp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3CCA9A-E37C-40D9-8441-106241D9E4B7}" type="slidenum">
              <a:rPr lang="en-US"/>
              <a:pPr/>
              <a:t>10</a:t>
            </a:fld>
            <a:endParaRPr lang="en-US"/>
          </a:p>
        </p:txBody>
      </p:sp>
      <p:sp>
        <p:nvSpPr>
          <p:cNvPr id="117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9F1A3-65BF-4E1D-BE6F-8A091D52406C}" type="slidenum">
              <a:rPr lang="en-US"/>
              <a:pPr/>
              <a:t>11</a:t>
            </a:fld>
            <a:endParaRPr lang="en-US"/>
          </a:p>
        </p:txBody>
      </p:sp>
      <p:sp>
        <p:nvSpPr>
          <p:cNvPr id="10137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C6D13-7A2C-4A76-8B75-9115B8CB4B28}" type="slidenum">
              <a:rPr lang="en-US"/>
              <a:pPr/>
              <a:t>12</a:t>
            </a:fld>
            <a:endParaRPr lang="en-US"/>
          </a:p>
        </p:txBody>
      </p:sp>
      <p:sp>
        <p:nvSpPr>
          <p:cNvPr id="121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31BF-B9E4-4B4D-830D-EB8FC4DB4E8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31BF-B9E4-4B4D-830D-EB8FC4DB4E8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D6D49F-5DF5-462A-9950-304CE415BA22}" type="slidenum">
              <a:rPr lang="en-US"/>
              <a:pPr/>
              <a:t>2</a:t>
            </a:fld>
            <a:endParaRPr lang="en-US"/>
          </a:p>
        </p:txBody>
      </p:sp>
      <p:sp>
        <p:nvSpPr>
          <p:cNvPr id="107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1C031-3BDB-41F5-8329-6A89AC7E1C95}" type="slidenum">
              <a:rPr lang="en-US"/>
              <a:pPr/>
              <a:t>3</a:t>
            </a:fld>
            <a:endParaRPr lang="en-US"/>
          </a:p>
        </p:txBody>
      </p:sp>
      <p:sp>
        <p:nvSpPr>
          <p:cNvPr id="108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406A16-3A6F-4786-8E82-24E64EFAF5B4}" type="slidenum">
              <a:rPr lang="en-US"/>
              <a:pPr/>
              <a:t>4</a:t>
            </a:fld>
            <a:endParaRPr lang="en-US"/>
          </a:p>
        </p:txBody>
      </p:sp>
      <p:sp>
        <p:nvSpPr>
          <p:cNvPr id="109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31BF-B9E4-4B4D-830D-EB8FC4DB4E8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BD311C-DDDB-467E-B591-D5DD9548199E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CD254-3B6F-467D-B330-C00D746FA376}" type="slidenum">
              <a:rPr lang="en-US"/>
              <a:pPr/>
              <a:t>7</a:t>
            </a:fld>
            <a:endParaRPr lang="en-US"/>
          </a:p>
        </p:txBody>
      </p:sp>
      <p:sp>
        <p:nvSpPr>
          <p:cNvPr id="111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8D43B-BD62-4BB3-81E5-8A1D40534672}" type="slidenum">
              <a:rPr lang="en-US"/>
              <a:pPr/>
              <a:t>8</a:t>
            </a:fld>
            <a:endParaRPr lang="en-US"/>
          </a:p>
        </p:txBody>
      </p:sp>
      <p:sp>
        <p:nvSpPr>
          <p:cNvPr id="115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9A777-CF8F-4EC2-995D-6815B001FC9F}" type="slidenum">
              <a:rPr lang="en-US"/>
              <a:pPr/>
              <a:t>9</a:t>
            </a:fld>
            <a:endParaRPr lang="en-US"/>
          </a:p>
        </p:txBody>
      </p:sp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3AFAE2F-058B-476A-8127-3592D2506EDA}" type="datetimeFigureOut">
              <a:rPr lang="en-US" smtClean="0"/>
              <a:t>10/7/2008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523E2C7-3AAC-4623-B106-EC06DD96A65A}" type="slidenum">
              <a:rPr lang="en-US" smtClean="0"/>
              <a:t>‹#›</a:t>
            </a:fld>
            <a:endParaRPr lang="en-US"/>
          </a:p>
        </p:txBody>
      </p:sp>
      <p:pic>
        <p:nvPicPr>
          <p:cNvPr id="30" name="Picture 10" descr="master-templa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E2F-058B-476A-8127-3592D2506EDA}" type="datetimeFigureOut">
              <a:rPr lang="en-US" smtClean="0"/>
              <a:t>10/7/2008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A6A0-8A67-4F34-AAA5-9AC6ED2FCD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E2F-058B-476A-8127-3592D2506EDA}" type="datetimeFigureOut">
              <a:rPr lang="en-US" smtClean="0"/>
              <a:t>10/7/2008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17F1-E277-4004-887F-4060F2B5312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481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81200"/>
            <a:ext cx="3848100" cy="4191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31775" y="6423025"/>
            <a:ext cx="8686800" cy="152400"/>
          </a:xfrm>
        </p:spPr>
        <p:txBody>
          <a:bodyPr/>
          <a:lstStyle>
            <a:lvl1pPr>
              <a:defRPr/>
            </a:lvl1pPr>
          </a:lstStyle>
          <a:p>
            <a:fld id="{779369ED-C2CA-4D7D-8868-69BF3FBA10E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848600" cy="4191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31775" y="6423025"/>
            <a:ext cx="8686800" cy="152400"/>
          </a:xfrm>
        </p:spPr>
        <p:txBody>
          <a:bodyPr/>
          <a:lstStyle>
            <a:lvl1pPr>
              <a:defRPr/>
            </a:lvl1pPr>
          </a:lstStyle>
          <a:p>
            <a:fld id="{0EAACCD8-8433-4949-A8AC-FDF29C557C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481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981200"/>
            <a:ext cx="3848100" cy="4191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231775" y="6423025"/>
            <a:ext cx="8686800" cy="152400"/>
          </a:xfrm>
        </p:spPr>
        <p:txBody>
          <a:bodyPr/>
          <a:lstStyle>
            <a:lvl1pPr>
              <a:defRPr/>
            </a:lvl1pPr>
          </a:lstStyle>
          <a:p>
            <a:fld id="{86306E86-9F1E-4AFD-A721-876347D7554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AFAE2F-058B-476A-8127-3592D2506EDA}" type="datetimeFigureOut">
              <a:rPr lang="en-US" smtClean="0"/>
              <a:t>10/7/2008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1175B2-5BF3-45F6-A1AA-7BB80A247BD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3AFAE2F-058B-476A-8127-3592D2506EDA}" type="datetimeFigureOut">
              <a:rPr lang="en-US" smtClean="0"/>
              <a:t>10/7/2008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7146BC8-914C-4789-8B7E-264E180BFB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E2F-058B-476A-8127-3592D2506EDA}" type="datetimeFigureOut">
              <a:rPr lang="en-US" smtClean="0"/>
              <a:t>10/7/2008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274B7-2B27-4E55-93EF-DFEA61256B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E2F-058B-476A-8127-3592D2506EDA}" type="datetimeFigureOut">
              <a:rPr lang="en-US" smtClean="0"/>
              <a:t>10/7/2008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4DE4-7099-45D0-BC06-416C4A18719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AFAE2F-058B-476A-8127-3592D2506EDA}" type="datetimeFigureOut">
              <a:rPr lang="en-US" smtClean="0"/>
              <a:t>10/7/2008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65F8A9-52AC-44BE-B017-6B3CEA0A139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AE2F-058B-476A-8127-3592D2506EDA}" type="datetimeFigureOut">
              <a:rPr lang="en-US" smtClean="0"/>
              <a:t>10/7/2008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1F16-36E0-4275-B41F-653481D621C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3AFAE2F-058B-476A-8127-3592D2506EDA}" type="datetimeFigureOut">
              <a:rPr lang="en-US" smtClean="0"/>
              <a:t>10/7/2008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16E151B-77B5-4586-A592-AE252BEB5A4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AFAE2F-058B-476A-8127-3592D2506EDA}" type="datetimeFigureOut">
              <a:rPr lang="en-US" smtClean="0"/>
              <a:t>10/7/2008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91C3F4-92A5-4F65-B916-92D1081EDB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3AFAE2F-058B-476A-8127-3592D2506EDA}" type="datetimeFigureOut">
              <a:rPr lang="en-US" smtClean="0"/>
              <a:t>10/7/2008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106AEE7-602A-44C2-B2D5-FFEBA57900B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20" descr="master-template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Word_97_-_2003_Document3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it.com/alertbox/20030825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google.com/videoplay?docid=644080857245788545&amp;hl=e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deo.google.com/videoplay?docid=8759121599386354872&amp;vt=lf&amp;hl=e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google.com/videoplay?docid=-730160525555849826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2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Evaluation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 HutchWorld patient support system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41529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This virtual world supports communication among cancer patients.</a:t>
            </a:r>
          </a:p>
          <a:p>
            <a:pPr>
              <a:lnSpc>
                <a:spcPct val="90000"/>
              </a:lnSpc>
            </a:pPr>
            <a:r>
              <a:rPr lang="en-US" sz="2000"/>
              <a:t>Privacy, logistics, patients’ feelings, etc. had to be taken into account.</a:t>
            </a:r>
          </a:p>
          <a:p>
            <a:pPr>
              <a:lnSpc>
                <a:spcPct val="90000"/>
              </a:lnSpc>
            </a:pPr>
            <a:r>
              <a:rPr lang="en-US" sz="2000"/>
              <a:t>Designers and patients speak different languages.</a:t>
            </a:r>
          </a:p>
          <a:p>
            <a:pPr>
              <a:lnSpc>
                <a:spcPct val="90000"/>
              </a:lnSpc>
            </a:pPr>
            <a:r>
              <a:rPr lang="en-US" sz="2000"/>
              <a:t>Participants in this world can design their own avatar. Look at the “My appearance” slide that follows. How would you evaluate it?</a:t>
            </a:r>
          </a:p>
        </p:txBody>
      </p:sp>
      <p:graphicFrame>
        <p:nvGraphicFramePr>
          <p:cNvPr id="102405" name="Object 5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686300" y="2517775"/>
          <a:ext cx="3848100" cy="3117850"/>
        </p:xfrm>
        <a:graphic>
          <a:graphicData uri="http://schemas.openxmlformats.org/presentationml/2006/ole">
            <p:oleObj spid="_x0000_s102405" name="Document" r:id="rId4" imgW="5269992" imgH="4270248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334962"/>
          </a:xfrm>
        </p:spPr>
        <p:txBody>
          <a:bodyPr>
            <a:normAutofit fontScale="90000"/>
          </a:bodyPr>
          <a:lstStyle/>
          <a:p>
            <a:r>
              <a:rPr lang="en-US" dirty="0"/>
              <a:t>My Appearance</a:t>
            </a:r>
          </a:p>
        </p:txBody>
      </p:sp>
      <p:graphicFrame>
        <p:nvGraphicFramePr>
          <p:cNvPr id="100355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855518" y="661256"/>
          <a:ext cx="7678882" cy="5968144"/>
        </p:xfrm>
        <a:graphic>
          <a:graphicData uri="http://schemas.openxmlformats.org/presentationml/2006/ole">
            <p:oleObj spid="_x0000_s100355" name="Image" r:id="rId4" imgW="7737427" imgH="6012705" progId="Photoshop.Image.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-381000" y="990600"/>
            <a:ext cx="9067800" cy="5105400"/>
          </a:xfrm>
        </p:spPr>
        <p:txBody>
          <a:bodyPr/>
          <a:lstStyle/>
          <a:p>
            <a:pPr lvl="2">
              <a:lnSpc>
                <a:spcPct val="90000"/>
              </a:lnSpc>
              <a:buFont typeface="Symbol" pitchFamily="1" charset="2"/>
              <a:buChar char="·"/>
            </a:pPr>
            <a:r>
              <a:rPr lang="en-US" sz="2000" dirty="0"/>
              <a:t>Evaluation &amp; design are closely integrated in user-centered design.</a:t>
            </a:r>
          </a:p>
          <a:p>
            <a:pPr lvl="2">
              <a:lnSpc>
                <a:spcPct val="90000"/>
              </a:lnSpc>
              <a:buFont typeface="Symbol" pitchFamily="1" charset="2"/>
              <a:buChar char="·"/>
            </a:pPr>
            <a:r>
              <a:rPr lang="en-US" sz="2000" dirty="0"/>
              <a:t>Some of the same techniques are used in evaluation as for establishing requirements but they are used differently </a:t>
            </a:r>
            <a:br>
              <a:rPr lang="en-US" sz="2000" dirty="0"/>
            </a:br>
            <a:r>
              <a:rPr lang="en-US" sz="2000" dirty="0"/>
              <a:t>(e.g. observation interviews &amp; questionnaires).</a:t>
            </a:r>
          </a:p>
          <a:p>
            <a:pPr lvl="2">
              <a:lnSpc>
                <a:spcPct val="90000"/>
              </a:lnSpc>
              <a:buFont typeface="Symbol" pitchFamily="1" charset="2"/>
              <a:buChar char="·"/>
            </a:pPr>
            <a:r>
              <a:rPr lang="en-US" sz="2000" dirty="0"/>
              <a:t>Three main evaluation approaches are:</a:t>
            </a:r>
            <a:br>
              <a:rPr lang="en-US" sz="2000" dirty="0"/>
            </a:br>
            <a:r>
              <a:rPr lang="en-US" sz="2000" dirty="0"/>
              <a:t>usability testing, field studies, and analytical evaluation.</a:t>
            </a:r>
          </a:p>
          <a:p>
            <a:pPr lvl="2">
              <a:lnSpc>
                <a:spcPct val="90000"/>
              </a:lnSpc>
              <a:buFont typeface="Symbol" pitchFamily="1" charset="2"/>
              <a:buChar char="·"/>
            </a:pPr>
            <a:r>
              <a:rPr lang="en-US" sz="2000" dirty="0"/>
              <a:t>The main methods are</a:t>
            </a:r>
            <a:r>
              <a:rPr lang="en-US" sz="2000" dirty="0" smtClean="0"/>
              <a:t>: observing</a:t>
            </a:r>
            <a:r>
              <a:rPr lang="en-US" sz="2000" dirty="0"/>
              <a:t>, asking users, asking experts, user testing, inspection, and modeling users’ task performance.</a:t>
            </a:r>
          </a:p>
          <a:p>
            <a:pPr lvl="2">
              <a:lnSpc>
                <a:spcPct val="90000"/>
              </a:lnSpc>
              <a:buFont typeface="Symbol" pitchFamily="1" charset="2"/>
              <a:buChar char="·"/>
            </a:pPr>
            <a:r>
              <a:rPr lang="en-US" sz="2000" dirty="0"/>
              <a:t>Different evaluation approaches and methods are often combined in one study.</a:t>
            </a:r>
          </a:p>
          <a:p>
            <a:pPr lvl="2">
              <a:lnSpc>
                <a:spcPct val="90000"/>
              </a:lnSpc>
              <a:buFont typeface="Symbol" pitchFamily="1" charset="2"/>
              <a:buChar char="·"/>
            </a:pPr>
            <a:r>
              <a:rPr lang="en-US" sz="2000" dirty="0"/>
              <a:t>Triangulation involves using a combination of techniques to gain different perspectives, or analyzing data using different techniques.</a:t>
            </a:r>
          </a:p>
          <a:p>
            <a:pPr lvl="2">
              <a:lnSpc>
                <a:spcPct val="90000"/>
              </a:lnSpc>
              <a:buFont typeface="Symbol" pitchFamily="1" charset="2"/>
              <a:buChar char="·"/>
            </a:pPr>
            <a:r>
              <a:rPr lang="en-US" sz="2000" dirty="0"/>
              <a:t>Dealing with constraints is an important skill for evaluators to develop. 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590800"/>
            <a:ext cx="6934200" cy="990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hlinkClick r:id="rId3"/>
              </a:rPr>
              <a:t>http://www.useit.com/alertbox/20030825.html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Usability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>
                <a:hlinkClick r:id="rId3"/>
              </a:rPr>
              <a:t>http://video.google.com/videoplay?docid=644080857245788545&amp;hl=en</a:t>
            </a: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video.google.com/videoplay?docid=8759121599386354872&amp;vt=lf&amp;hl=en</a:t>
            </a: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Bruce Tognazzini tells you why you need to evaluate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“Iterative design, with its repeating cycle of design and testing, is the only validated methodology in existence that will consistently produce successful results. If you don’t have user-testing as an integral part of your design process you are going to throw buckets of money down the drain.”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See AskTog.com for topical discussions about design and evaluation.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language of evaluation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Times" pitchFamily="1" charset="0"/>
              <a:buChar char="•"/>
            </a:pPr>
            <a:r>
              <a:rPr lang="en-US" sz="2400" dirty="0"/>
              <a:t>Analytical evaluation</a:t>
            </a:r>
          </a:p>
          <a:p>
            <a:pPr>
              <a:buFont typeface="Times" pitchFamily="1" charset="0"/>
              <a:buChar char="•"/>
            </a:pPr>
            <a:r>
              <a:rPr lang="en-US" sz="2400" dirty="0"/>
              <a:t>Controlled experiment</a:t>
            </a:r>
          </a:p>
          <a:p>
            <a:pPr>
              <a:buFont typeface="Times" pitchFamily="1" charset="0"/>
              <a:buChar char="•"/>
            </a:pPr>
            <a:r>
              <a:rPr lang="en-US" sz="2400" dirty="0"/>
              <a:t>Field study</a:t>
            </a:r>
          </a:p>
          <a:p>
            <a:pPr>
              <a:buFont typeface="Times" pitchFamily="1" charset="0"/>
              <a:buChar char="•"/>
            </a:pPr>
            <a:r>
              <a:rPr lang="en-US" sz="2400" dirty="0"/>
              <a:t>Formative evaluation</a:t>
            </a:r>
          </a:p>
          <a:p>
            <a:pPr>
              <a:buFont typeface="Times" pitchFamily="1" charset="0"/>
              <a:buChar char="•"/>
            </a:pPr>
            <a:r>
              <a:rPr lang="en-US" sz="2400" dirty="0"/>
              <a:t>Heuristic evaluation</a:t>
            </a:r>
          </a:p>
          <a:p>
            <a:pPr>
              <a:buFont typeface="Times" pitchFamily="1" charset="0"/>
              <a:buChar char="•"/>
            </a:pPr>
            <a:r>
              <a:rPr lang="en-US" sz="2400" dirty="0"/>
              <a:t>Predictive evaluation</a:t>
            </a:r>
            <a:endParaRPr lang="en-US" dirty="0"/>
          </a:p>
        </p:txBody>
      </p:sp>
      <p:sp>
        <p:nvSpPr>
          <p:cNvPr id="75780" name="Rectangle 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sz="2400" dirty="0"/>
              <a:t>Summative evaluation</a:t>
            </a:r>
          </a:p>
          <a:p>
            <a:r>
              <a:rPr lang="en-US" sz="2400" dirty="0"/>
              <a:t>Usability laboratory</a:t>
            </a:r>
          </a:p>
          <a:p>
            <a:r>
              <a:rPr lang="en-US" sz="2400" dirty="0"/>
              <a:t>User studies</a:t>
            </a:r>
          </a:p>
          <a:p>
            <a:r>
              <a:rPr lang="en-US" sz="2400" dirty="0"/>
              <a:t>Usability studies</a:t>
            </a:r>
          </a:p>
          <a:p>
            <a:r>
              <a:rPr lang="en-US" sz="2400" dirty="0"/>
              <a:t>Usability testing</a:t>
            </a:r>
          </a:p>
          <a:p>
            <a:r>
              <a:rPr lang="en-US" sz="2400" dirty="0"/>
              <a:t>User testing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approaches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Usability testing</a:t>
            </a:r>
          </a:p>
          <a:p>
            <a:r>
              <a:rPr lang="en-US"/>
              <a:t>Field studies</a:t>
            </a:r>
          </a:p>
          <a:p>
            <a:r>
              <a:rPr lang="en-US"/>
              <a:t>Analytical evaluation</a:t>
            </a:r>
          </a:p>
          <a:p>
            <a:endParaRPr lang="en-US"/>
          </a:p>
          <a:p>
            <a:r>
              <a:rPr lang="en-US"/>
              <a:t>Combining approaches</a:t>
            </a:r>
          </a:p>
          <a:p>
            <a:r>
              <a:rPr lang="en-US"/>
              <a:t>Opportunistic evaluations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hlinkClick r:id="rId3"/>
              </a:rPr>
              <a:t>http://video.google.com/videoplay?docid=-7301605255558498262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Characteristics of approaches</a:t>
            </a:r>
          </a:p>
        </p:txBody>
      </p:sp>
      <p:graphicFrame>
        <p:nvGraphicFramePr>
          <p:cNvPr id="77879" name="Group 55"/>
          <p:cNvGraphicFramePr>
            <a:graphicFrameLocks noGrp="1"/>
          </p:cNvGraphicFramePr>
          <p:nvPr/>
        </p:nvGraphicFramePr>
        <p:xfrm>
          <a:off x="1143000" y="2057400"/>
          <a:ext cx="7162800" cy="4051618"/>
        </p:xfrm>
        <a:graphic>
          <a:graphicData uri="http://schemas.openxmlformats.org/drawingml/2006/table">
            <a:tbl>
              <a:tblPr/>
              <a:tblGrid>
                <a:gridCol w="1790700"/>
                <a:gridCol w="1790700"/>
                <a:gridCol w="1790700"/>
                <a:gridCol w="17907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Usability testing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Field studies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Analytical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Users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do task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natural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not involved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Location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controlled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natural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anywhere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When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prototype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early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prototype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Data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quantitative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qualitative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problems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Feed back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measures &amp; errors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descriptions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problems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Type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applied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naturalistic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expert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Evaluation approaches and methods</a:t>
            </a:r>
          </a:p>
        </p:txBody>
      </p:sp>
      <p:graphicFrame>
        <p:nvGraphicFramePr>
          <p:cNvPr id="78894" name="Group 46"/>
          <p:cNvGraphicFramePr>
            <a:graphicFrameLocks noGrp="1"/>
          </p:cNvGraphicFramePr>
          <p:nvPr/>
        </p:nvGraphicFramePr>
        <p:xfrm>
          <a:off x="1143000" y="2057400"/>
          <a:ext cx="6858000" cy="3957321"/>
        </p:xfrm>
        <a:graphic>
          <a:graphicData uri="http://schemas.openxmlformats.org/drawingml/2006/table">
            <a:tbl>
              <a:tblPr/>
              <a:tblGrid>
                <a:gridCol w="1714500"/>
                <a:gridCol w="1714500"/>
                <a:gridCol w="1714500"/>
                <a:gridCol w="1714500"/>
              </a:tblGrid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Method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Usability testing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Field studies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Analytical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Observing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   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   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Asking users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   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   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Asking experts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   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   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Testing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   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Modeling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   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077200" cy="1143000"/>
          </a:xfrm>
        </p:spPr>
        <p:txBody>
          <a:bodyPr>
            <a:normAutofit/>
          </a:bodyPr>
          <a:lstStyle/>
          <a:p>
            <a:r>
              <a:rPr lang="en-US"/>
              <a:t>Challenge &amp; engagement in a collaborative immersive game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767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Physiological measures</a:t>
            </a:r>
            <a:br>
              <a:rPr lang="en-US" sz="2400"/>
            </a:br>
            <a:r>
              <a:rPr lang="en-US" sz="2400"/>
              <a:t>were used.</a:t>
            </a:r>
          </a:p>
          <a:p>
            <a:pPr>
              <a:lnSpc>
                <a:spcPct val="90000"/>
              </a:lnSpc>
            </a:pPr>
            <a:r>
              <a:rPr lang="en-US" sz="2400"/>
              <a:t>Players were more engaged when playing against another person than when playing against a computer.</a:t>
            </a:r>
          </a:p>
          <a:p>
            <a:pPr>
              <a:lnSpc>
                <a:spcPct val="90000"/>
              </a:lnSpc>
            </a:pPr>
            <a:r>
              <a:rPr lang="en-US" sz="2400"/>
              <a:t>What were the precautionary measures that the evaluators had to take?</a:t>
            </a:r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>
            <p:ph type="chart" sz="half" idx="2"/>
          </p:nvPr>
        </p:nvGraphicFramePr>
        <p:xfrm>
          <a:off x="5080000" y="2617788"/>
          <a:ext cx="3060700" cy="2916237"/>
        </p:xfrm>
        <a:graphic>
          <a:graphicData uri="http://schemas.openxmlformats.org/presentationml/2006/ole">
            <p:oleObj spid="_x0000_s96260" name="Document" r:id="rId4" imgW="3060192" imgH="2916936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What does this data tell you?</a:t>
            </a:r>
          </a:p>
        </p:txBody>
      </p:sp>
      <p:graphicFrame>
        <p:nvGraphicFramePr>
          <p:cNvPr id="98309" name="Object 5"/>
          <p:cNvGraphicFramePr>
            <a:graphicFrameLocks noChangeAspect="1"/>
          </p:cNvGraphicFramePr>
          <p:nvPr>
            <p:ph type="chart" idx="1"/>
          </p:nvPr>
        </p:nvGraphicFramePr>
        <p:xfrm>
          <a:off x="457200" y="1600200"/>
          <a:ext cx="8991600" cy="4476750"/>
        </p:xfrm>
        <a:graphic>
          <a:graphicData uri="http://schemas.openxmlformats.org/presentationml/2006/ole">
            <p:oleObj spid="_x0000_s98309" name="Document" r:id="rId4" imgW="5916168" imgH="293522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6141</TotalTime>
  <Words>273</Words>
  <PresentationFormat>On-screen Show (4:3)</PresentationFormat>
  <Paragraphs>117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Times</vt:lpstr>
      <vt:lpstr>Verdana</vt:lpstr>
      <vt:lpstr>Times New Roman</vt:lpstr>
      <vt:lpstr>Symbol</vt:lpstr>
      <vt:lpstr>Oriel</vt:lpstr>
      <vt:lpstr>Microsoft Word Document</vt:lpstr>
      <vt:lpstr>Adobe Photoshop Image</vt:lpstr>
      <vt:lpstr>Evaluation</vt:lpstr>
      <vt:lpstr>Bruce Tognazzini tells you why you need to evaluate</vt:lpstr>
      <vt:lpstr>The language of evaluation</vt:lpstr>
      <vt:lpstr>Evaluation approaches</vt:lpstr>
      <vt:lpstr>Usability testing</vt:lpstr>
      <vt:lpstr>Characteristics of approaches</vt:lpstr>
      <vt:lpstr>Evaluation approaches and methods</vt:lpstr>
      <vt:lpstr>Challenge &amp; engagement in a collaborative immersive game</vt:lpstr>
      <vt:lpstr>What does this data tell you?</vt:lpstr>
      <vt:lpstr>The HutchWorld patient support system</vt:lpstr>
      <vt:lpstr>My Appearance</vt:lpstr>
      <vt:lpstr>Key points</vt:lpstr>
      <vt:lpstr>Web Usability</vt:lpstr>
      <vt:lpstr>Website Usability testing</vt:lpstr>
    </vt:vector>
  </TitlesOfParts>
  <Company>Jenny Preece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X:  Put chapter title here</dc:title>
  <dc:creator>Dan</dc:creator>
  <cp:lastModifiedBy>Dan</cp:lastModifiedBy>
  <cp:revision>47</cp:revision>
  <dcterms:modified xsi:type="dcterms:W3CDTF">2008-10-07T05:41:22Z</dcterms:modified>
</cp:coreProperties>
</file>