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7" r:id="rId1"/>
  </p:sldMasterIdLst>
  <p:notesMasterIdLst>
    <p:notesMasterId r:id="rId14"/>
  </p:notesMasterIdLst>
  <p:sldIdLst>
    <p:sldId id="256" r:id="rId2"/>
    <p:sldId id="288" r:id="rId3"/>
    <p:sldId id="289" r:id="rId4"/>
    <p:sldId id="286" r:id="rId5"/>
    <p:sldId id="266" r:id="rId6"/>
    <p:sldId id="276" r:id="rId7"/>
    <p:sldId id="277" r:id="rId8"/>
    <p:sldId id="280" r:id="rId9"/>
    <p:sldId id="269" r:id="rId10"/>
    <p:sldId id="270" r:id="rId11"/>
    <p:sldId id="287" r:id="rId12"/>
    <p:sldId id="27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E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812" autoAdjust="0"/>
    <p:restoredTop sz="90929"/>
  </p:normalViewPr>
  <p:slideViewPr>
    <p:cSldViewPr>
      <p:cViewPr>
        <p:scale>
          <a:sx n="66" d="100"/>
          <a:sy n="66" d="100"/>
        </p:scale>
        <p:origin x="-1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DD1C5391-57D3-49E1-974D-F5B5006B70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EC558-E11C-492B-A440-B76D971BCF5C}" type="slidenum">
              <a:rPr lang="en-US"/>
              <a:pPr/>
              <a:t>1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62F2C-062C-41A8-A00A-CBEC0E67042E}" type="slidenum">
              <a:rPr lang="en-US"/>
              <a:pPr/>
              <a:t>10</a:t>
            </a:fld>
            <a:endParaRPr lang="en-US"/>
          </a:p>
        </p:txBody>
      </p:sp>
      <p:sp>
        <p:nvSpPr>
          <p:cNvPr id="880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5391-57D3-49E1-974D-F5B5006B70E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51350-8F06-4CCF-A86A-D6564D5E5019}" type="slidenum">
              <a:rPr lang="en-US"/>
              <a:pPr/>
              <a:t>12</a:t>
            </a:fld>
            <a:endParaRPr lang="en-US"/>
          </a:p>
        </p:txBody>
      </p:sp>
      <p:sp>
        <p:nvSpPr>
          <p:cNvPr id="901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5391-57D3-49E1-974D-F5B5006B70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5391-57D3-49E1-974D-F5B5006B70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5391-57D3-49E1-974D-F5B5006B70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E5BC7-A5C0-4E19-9CF4-201F1CB437F2}" type="slidenum">
              <a:rPr lang="en-US"/>
              <a:pPr/>
              <a:t>5</a:t>
            </a:fld>
            <a:endParaRPr lang="en-US"/>
          </a:p>
        </p:txBody>
      </p:sp>
      <p:sp>
        <p:nvSpPr>
          <p:cNvPr id="798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5391-57D3-49E1-974D-F5B5006B70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5391-57D3-49E1-974D-F5B5006B70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5391-57D3-49E1-974D-F5B5006B70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BABBC-A723-4704-A78D-1AFFEA417F95}" type="slidenum">
              <a:rPr lang="en-US"/>
              <a:pPr/>
              <a:t>9</a:t>
            </a:fld>
            <a:endParaRPr lang="en-US"/>
          </a:p>
        </p:txBody>
      </p:sp>
      <p:sp>
        <p:nvSpPr>
          <p:cNvPr id="860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Picture 6" descr="master-templa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0FF8-1B7F-4F1C-8DBE-E55CFBA557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99B-F229-48EE-B00E-D7C899D45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1775" y="6423025"/>
            <a:ext cx="8686800" cy="152400"/>
          </a:xfrm>
        </p:spPr>
        <p:txBody>
          <a:bodyPr/>
          <a:lstStyle>
            <a:lvl1pPr>
              <a:defRPr/>
            </a:lvl1pPr>
          </a:lstStyle>
          <a:p>
            <a:fld id="{B61159B9-2DF8-4AA7-AEBC-C494AEFEB1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C442-0E98-4886-92C5-78D2B53CF2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D501-A4AD-412F-9488-C56EA0C8A3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8E92-214E-435B-9EE7-1DC540544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65E3-882B-489A-A1A7-7EFFD2BA61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B141-B387-4177-9648-74A1C8176E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3FDD-A59D-472F-A193-9947683795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5D4A-C937-487A-AADE-C4EBE4786A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6A6C-E5E2-452B-BAC2-C3EC659286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11/18/2008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9FD0-DD00-4FC0-A230-0A94490FC6D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0" descr="master-templa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Bumpt7Zh7I&amp;feature=chann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Word_97_-_2003_Document3.doc"/><Relationship Id="rId4" Type="http://schemas.openxmlformats.org/officeDocument/2006/relationships/oleObject" Target="../embeddings/Microsoft_Office_Word_97_-_2003_Document2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4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6000" dirty="0"/>
              <a:t>Usability testing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/>
              <a:t>Usability engineering orientation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01000" cy="3886200"/>
          </a:xfrm>
        </p:spPr>
        <p:txBody>
          <a:bodyPr/>
          <a:lstStyle/>
          <a:p>
            <a:pPr>
              <a:buFont typeface="Symbol" pitchFamily="1" charset="2"/>
              <a:buChar char="·"/>
            </a:pPr>
            <a:r>
              <a:rPr lang="en-US"/>
              <a:t>Aim is improvement with each version.</a:t>
            </a:r>
          </a:p>
          <a:p>
            <a:pPr>
              <a:buFont typeface="Symbol" pitchFamily="1" charset="2"/>
              <a:buChar char="·"/>
            </a:pPr>
            <a:r>
              <a:rPr lang="en-US"/>
              <a:t>Current level of performance. </a:t>
            </a:r>
          </a:p>
          <a:p>
            <a:pPr>
              <a:buFont typeface="Symbol" pitchFamily="1" charset="2"/>
              <a:buChar char="·"/>
            </a:pPr>
            <a:r>
              <a:rPr lang="en-US"/>
              <a:t>Minimum acceptable level of performance.</a:t>
            </a:r>
          </a:p>
          <a:p>
            <a:pPr>
              <a:buFont typeface="Symbol" pitchFamily="1" charset="2"/>
              <a:buChar char="·"/>
            </a:pPr>
            <a:r>
              <a:rPr lang="en-US"/>
              <a:t>Target level of performance.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tests</a:t>
            </a:r>
            <a:br>
              <a:rPr lang="en-US" dirty="0" smtClean="0"/>
            </a:br>
            <a:r>
              <a:rPr lang="en-US" sz="2800" dirty="0" smtClean="0"/>
              <a:t>usability of smart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>
              <a:buNone/>
            </a:pPr>
            <a:endParaRPr lang="en-US" sz="1600" dirty="0" smtClean="0">
              <a:hlinkClick r:id="rId3"/>
            </a:endParaRPr>
          </a:p>
          <a:p>
            <a:pPr>
              <a:buNone/>
            </a:pPr>
            <a:endParaRPr lang="en-US" sz="1600" dirty="0">
              <a:hlinkClick r:id="rId3"/>
            </a:endParaRPr>
          </a:p>
          <a:p>
            <a:pPr>
              <a:buNone/>
            </a:pPr>
            <a:endParaRPr lang="en-US" sz="1600" dirty="0" smtClean="0">
              <a:hlinkClick r:id="rId3"/>
            </a:endParaRPr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http://www.youtube.com/watch?v=5UUvqsTKkjQ&amp;feature=channel</a:t>
            </a:r>
            <a:endParaRPr lang="en-US" sz="2000" dirty="0">
              <a:hlinkClick r:id="rId3"/>
            </a:endParaRPr>
          </a:p>
          <a:p>
            <a:pPr>
              <a:buNone/>
            </a:pPr>
            <a:endParaRPr lang="en-US" sz="1600" dirty="0" smtClean="0">
              <a:hlinkClick r:id="rId3"/>
            </a:endParaRPr>
          </a:p>
          <a:p>
            <a:pPr>
              <a:buNone/>
            </a:pPr>
            <a:endParaRPr lang="en-US" sz="1600" dirty="0">
              <a:hlinkClick r:id="rId3"/>
            </a:endParaRPr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http://www.youtube.com/watch?v=5Bumpt7Zh7I&amp;feature=channel</a:t>
            </a:r>
            <a:endParaRPr lang="en-US" sz="2000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How many participants is enough for user testing?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number is a practical issue.</a:t>
            </a:r>
          </a:p>
          <a:p>
            <a:pPr>
              <a:lnSpc>
                <a:spcPct val="90000"/>
              </a:lnSpc>
            </a:pPr>
            <a:r>
              <a:rPr lang="en-US"/>
              <a:t>Depends on:</a:t>
            </a:r>
          </a:p>
          <a:p>
            <a:pPr lvl="1">
              <a:lnSpc>
                <a:spcPct val="90000"/>
              </a:lnSpc>
            </a:pPr>
            <a:r>
              <a:rPr lang="en-US"/>
              <a:t>schedule for testing;</a:t>
            </a:r>
          </a:p>
          <a:p>
            <a:pPr lvl="1">
              <a:lnSpc>
                <a:spcPct val="90000"/>
              </a:lnSpc>
            </a:pPr>
            <a:r>
              <a:rPr lang="en-US"/>
              <a:t>availability of participants;</a:t>
            </a:r>
          </a:p>
          <a:p>
            <a:pPr lvl="1">
              <a:lnSpc>
                <a:spcPct val="90000"/>
              </a:lnSpc>
            </a:pPr>
            <a:r>
              <a:rPr lang="en-US"/>
              <a:t>cost of running tests.</a:t>
            </a:r>
          </a:p>
          <a:p>
            <a:pPr>
              <a:lnSpc>
                <a:spcPct val="90000"/>
              </a:lnSpc>
            </a:pPr>
            <a:r>
              <a:rPr lang="en-US"/>
              <a:t>Typically 5-10 participants. </a:t>
            </a:r>
          </a:p>
          <a:p>
            <a:pPr>
              <a:lnSpc>
                <a:spcPct val="90000"/>
              </a:lnSpc>
            </a:pPr>
            <a:r>
              <a:rPr lang="en-US"/>
              <a:t>Some experts argue that testing should continue until no new insights are gained.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Usability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Goals &amp; questions focus on how well users perform tasks with the product.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typical users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doing typical tasks.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Comparison of products or prototypes common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Old version vs. new version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Previous system vs. new system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Focus is on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time to complete task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number &amp; type of errors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Data collected by video  and interaction logging is used to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calculate performance times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to identify &amp; explain errors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User satisfaction questionnaires &amp; interviews provide data about users’ opinions.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Field observations may be used to provide contextual understanding.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Project Step 6:  </a:t>
            </a:r>
            <a:br>
              <a:rPr lang="en-US" b="1" dirty="0" smtClean="0"/>
            </a:br>
            <a:r>
              <a:rPr lang="en-US" sz="4000" b="1" dirty="0" smtClean="0"/>
              <a:t>Summative Evaluation / Usability Testing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7663" indent="-347663"/>
            <a:r>
              <a:rPr lang="en-US" dirty="0" smtClean="0"/>
              <a:t>Review your Requirements Analysis and your Design claims analysis, and generate from that a usability specification containing benchmark tasks and outcomes expected. </a:t>
            </a:r>
          </a:p>
          <a:p>
            <a:pPr marL="347663" indent="-347663"/>
            <a:r>
              <a:rPr lang="en-US" dirty="0" smtClean="0"/>
              <a:t>Be sure to include a good variety of benchmark tasks for usability testing, including some easy tasks and some difficult tasks. </a:t>
            </a:r>
          </a:p>
          <a:p>
            <a:pPr marL="347663" indent="-347663"/>
            <a:r>
              <a:rPr lang="en-US" dirty="0" smtClean="0"/>
              <a:t>Then, run usability tests on your prototype with at least 3 subjects using the think-aloud protocol.  </a:t>
            </a:r>
          </a:p>
          <a:p>
            <a:pPr marL="347663" indent="-347663"/>
            <a:r>
              <a:rPr lang="en-US" dirty="0" smtClean="0"/>
              <a:t>Subjects should be from your targeted subject pool if possible. 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2438400"/>
          </a:xfrm>
        </p:spPr>
        <p:txBody>
          <a:bodyPr/>
          <a:lstStyle/>
          <a:p>
            <a:r>
              <a:rPr lang="en-US" dirty="0" smtClean="0"/>
              <a:t>Benchmarks center on the basic usability study measurements: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52800"/>
            <a:ext cx="7772400" cy="2667000"/>
          </a:xfrm>
        </p:spPr>
        <p:txBody>
          <a:bodyPr/>
          <a:lstStyle/>
          <a:p>
            <a:r>
              <a:rPr lang="en-US" dirty="0" smtClean="0"/>
              <a:t>Success/Failure within a time threshold</a:t>
            </a:r>
          </a:p>
          <a:p>
            <a:r>
              <a:rPr lang="en-US" dirty="0" smtClean="0"/>
              <a:t>Time on task</a:t>
            </a:r>
          </a:p>
          <a:p>
            <a:r>
              <a:rPr lang="en-US" dirty="0" smtClean="0"/>
              <a:t># of errors before completion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Usability testing </a:t>
            </a:r>
            <a:r>
              <a:rPr lang="en-US" dirty="0" smtClean="0"/>
              <a:t>vs. </a:t>
            </a:r>
            <a:r>
              <a:rPr lang="en-US" dirty="0"/>
              <a:t>research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219200"/>
            <a:ext cx="4343400" cy="4876800"/>
          </a:xfrm>
          <a:ln w="25400">
            <a:solidFill>
              <a:srgbClr val="000099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1D6E76"/>
                </a:solidFill>
              </a:rPr>
              <a:t>	Usability testing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Improve products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Few participants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Results inform design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Usually not completely replicable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Conditions controlled as much as possible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Procedure planned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Results reported to developers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  <a:ln w="25400">
            <a:solidFill>
              <a:srgbClr val="000099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1D6E76"/>
                </a:solidFill>
              </a:rPr>
              <a:t>Experiments for </a:t>
            </a:r>
            <a:r>
              <a:rPr lang="en-US" sz="2400" b="1" dirty="0" smtClean="0">
                <a:solidFill>
                  <a:srgbClr val="1D6E76"/>
                </a:solidFill>
              </a:rPr>
              <a:t>research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b="1" dirty="0" smtClean="0"/>
              <a:t> 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Discover knowledge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Many participants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Results validated statistically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Must be replicable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Strongly controlled conditions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Experimental design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Scientific reported to scientific community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Usability lab with observers watching a user &amp; assistant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>
            <p:ph idx="1"/>
          </p:nvPr>
        </p:nvGraphicFramePr>
        <p:xfrm>
          <a:off x="1066800" y="1584325"/>
          <a:ext cx="6911975" cy="4587875"/>
        </p:xfrm>
        <a:graphic>
          <a:graphicData uri="http://schemas.openxmlformats.org/presentationml/2006/ole">
            <p:oleObj spid="_x0000_s98307" name="Document" r:id="rId4" imgW="3209544" imgH="2130552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Portable equipment for use in the field</a:t>
            </a:r>
          </a:p>
        </p:txBody>
      </p:sp>
      <p:graphicFrame>
        <p:nvGraphicFramePr>
          <p:cNvPr id="993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3400" y="1981200"/>
          <a:ext cx="3773488" cy="4114800"/>
        </p:xfrm>
        <a:graphic>
          <a:graphicData uri="http://schemas.openxmlformats.org/presentationml/2006/ole">
            <p:oleObj spid="_x0000_s99331" name="Document" r:id="rId4" imgW="1911096" imgH="2084832" progId="Word.Document.8">
              <p:embed/>
            </p:oleObj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4495800" y="2514600"/>
          <a:ext cx="4343400" cy="3251200"/>
        </p:xfrm>
        <a:graphic>
          <a:graphicData uri="http://schemas.openxmlformats.org/presentationml/2006/ole">
            <p:oleObj spid="_x0000_s99332" name="Document" r:id="rId5" imgW="5486400" imgH="4108704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7" name="Object 3"/>
          <p:cNvGraphicFramePr>
            <a:graphicFrameLocks noGrp="1" noChangeAspect="1"/>
          </p:cNvGraphicFramePr>
          <p:nvPr>
            <p:ph/>
          </p:nvPr>
        </p:nvGraphicFramePr>
        <p:xfrm>
          <a:off x="400050" y="609600"/>
          <a:ext cx="8228013" cy="5410200"/>
        </p:xfrm>
        <a:graphic>
          <a:graphicData uri="http://schemas.openxmlformats.org/presentationml/2006/ole">
            <p:oleObj spid="_x0000_s103427" name="Document" r:id="rId4" imgW="4288536" imgH="281940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Some type of data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Symbol" pitchFamily="1" charset="2"/>
              <a:buChar char="·"/>
            </a:pPr>
            <a:r>
              <a:rPr lang="en-US" sz="2800" dirty="0"/>
              <a:t>Time to complete a task.</a:t>
            </a:r>
          </a:p>
          <a:p>
            <a:pPr>
              <a:lnSpc>
                <a:spcPct val="90000"/>
              </a:lnSpc>
              <a:buFont typeface="Symbol" pitchFamily="1" charset="2"/>
              <a:buChar char="·"/>
            </a:pPr>
            <a:r>
              <a:rPr lang="en-US" sz="2800" dirty="0"/>
              <a:t>Time to complete a task after a </a:t>
            </a:r>
            <a:r>
              <a:rPr lang="en-US" sz="2800" dirty="0" smtClean="0"/>
              <a:t>specified time </a:t>
            </a:r>
            <a:r>
              <a:rPr lang="en-US" sz="2800" dirty="0"/>
              <a:t>away from the product.</a:t>
            </a:r>
          </a:p>
          <a:p>
            <a:pPr>
              <a:lnSpc>
                <a:spcPct val="90000"/>
              </a:lnSpc>
              <a:buFont typeface="Symbol" pitchFamily="1" charset="2"/>
              <a:buChar char="·"/>
            </a:pPr>
            <a:r>
              <a:rPr lang="en-US" sz="2800" dirty="0"/>
              <a:t>Number and type of errors per task.</a:t>
            </a:r>
          </a:p>
          <a:p>
            <a:pPr>
              <a:lnSpc>
                <a:spcPct val="90000"/>
              </a:lnSpc>
              <a:buFont typeface="Symbol" pitchFamily="1" charset="2"/>
              <a:buChar char="·"/>
            </a:pPr>
            <a:r>
              <a:rPr lang="en-US" sz="2800" dirty="0"/>
              <a:t>Number of errors per unit of time.</a:t>
            </a:r>
          </a:p>
          <a:p>
            <a:pPr>
              <a:lnSpc>
                <a:spcPct val="90000"/>
              </a:lnSpc>
              <a:buFont typeface="Symbol" pitchFamily="1" charset="2"/>
              <a:buChar char="·"/>
            </a:pPr>
            <a:r>
              <a:rPr lang="en-US" sz="2800" dirty="0"/>
              <a:t>Number of navigations to online help or manuals.</a:t>
            </a:r>
          </a:p>
          <a:p>
            <a:pPr>
              <a:lnSpc>
                <a:spcPct val="90000"/>
              </a:lnSpc>
              <a:buFont typeface="Symbol" pitchFamily="1" charset="2"/>
              <a:buChar char="·"/>
            </a:pPr>
            <a:r>
              <a:rPr lang="en-US" sz="2800" dirty="0"/>
              <a:t>Number of users making a particular error.</a:t>
            </a:r>
          </a:p>
          <a:p>
            <a:pPr>
              <a:lnSpc>
                <a:spcPct val="90000"/>
              </a:lnSpc>
              <a:buFont typeface="Symbol" pitchFamily="1" charset="2"/>
              <a:buChar char="·"/>
            </a:pPr>
            <a:r>
              <a:rPr lang="en-US" sz="2800" dirty="0"/>
              <a:t>Number of users completing task successfully.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364</Words>
  <PresentationFormat>On-screen Show (4:3)</PresentationFormat>
  <Paragraphs>86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</vt:lpstr>
      <vt:lpstr>Verdana</vt:lpstr>
      <vt:lpstr>Times New Roman</vt:lpstr>
      <vt:lpstr>Symbol</vt:lpstr>
      <vt:lpstr>Office Theme</vt:lpstr>
      <vt:lpstr>Microsoft Word Document</vt:lpstr>
      <vt:lpstr> Usability testing  </vt:lpstr>
      <vt:lpstr>Usability testing </vt:lpstr>
      <vt:lpstr>Project Step 6:   Summative Evaluation / Usability Testing</vt:lpstr>
      <vt:lpstr>Benchmarks center on the basic usability study measurements: </vt:lpstr>
      <vt:lpstr>Usability testing vs. research</vt:lpstr>
      <vt:lpstr>Usability lab with observers watching a user &amp; assistant</vt:lpstr>
      <vt:lpstr>Portable equipment for use in the field</vt:lpstr>
      <vt:lpstr>Slide 8</vt:lpstr>
      <vt:lpstr>Some type of data</vt:lpstr>
      <vt:lpstr>Usability engineering orientation</vt:lpstr>
      <vt:lpstr>Time tests usability of smart phones</vt:lpstr>
      <vt:lpstr>How many participants is enough for user testing?</vt:lpstr>
    </vt:vector>
  </TitlesOfParts>
  <Company>Jenny Preece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X:  Put chapter title here</dc:title>
  <dc:creator>Dan</dc:creator>
  <cp:lastModifiedBy>Dan</cp:lastModifiedBy>
  <cp:revision>24</cp:revision>
  <dcterms:modified xsi:type="dcterms:W3CDTF">2008-11-18T05:46:26Z</dcterms:modified>
</cp:coreProperties>
</file>